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handoutMasterIdLst>
    <p:handoutMasterId r:id="rId61"/>
  </p:handoutMasterIdLst>
  <p:sldIdLst>
    <p:sldId id="1016" r:id="rId2"/>
    <p:sldId id="1017" r:id="rId3"/>
    <p:sldId id="1046" r:id="rId4"/>
    <p:sldId id="1050" r:id="rId5"/>
    <p:sldId id="948" r:id="rId6"/>
    <p:sldId id="1032" r:id="rId7"/>
    <p:sldId id="1007" r:id="rId8"/>
    <p:sldId id="1054" r:id="rId9"/>
    <p:sldId id="1044" r:id="rId10"/>
    <p:sldId id="1053" r:id="rId11"/>
    <p:sldId id="951" r:id="rId12"/>
    <p:sldId id="952" r:id="rId13"/>
    <p:sldId id="953" r:id="rId14"/>
    <p:sldId id="954" r:id="rId15"/>
    <p:sldId id="1051" r:id="rId16"/>
    <p:sldId id="1030" r:id="rId17"/>
    <p:sldId id="1052" r:id="rId18"/>
    <p:sldId id="1049" r:id="rId19"/>
    <p:sldId id="1047" r:id="rId20"/>
    <p:sldId id="1048" r:id="rId21"/>
    <p:sldId id="1021" r:id="rId22"/>
    <p:sldId id="1022" r:id="rId23"/>
    <p:sldId id="1023" r:id="rId24"/>
    <p:sldId id="1029" r:id="rId25"/>
    <p:sldId id="1026" r:id="rId26"/>
    <p:sldId id="1035" r:id="rId27"/>
    <p:sldId id="1034" r:id="rId28"/>
    <p:sldId id="1033" r:id="rId29"/>
    <p:sldId id="1045" r:id="rId30"/>
    <p:sldId id="1025" r:id="rId31"/>
    <p:sldId id="1036" r:id="rId32"/>
    <p:sldId id="1038" r:id="rId33"/>
    <p:sldId id="1039" r:id="rId34"/>
    <p:sldId id="1055" r:id="rId35"/>
    <p:sldId id="1042" r:id="rId36"/>
    <p:sldId id="1056" r:id="rId37"/>
    <p:sldId id="956" r:id="rId38"/>
    <p:sldId id="957" r:id="rId39"/>
    <p:sldId id="958" r:id="rId40"/>
    <p:sldId id="959" r:id="rId41"/>
    <p:sldId id="960" r:id="rId42"/>
    <p:sldId id="961" r:id="rId43"/>
    <p:sldId id="962" r:id="rId44"/>
    <p:sldId id="963" r:id="rId45"/>
    <p:sldId id="1057" r:id="rId46"/>
    <p:sldId id="965" r:id="rId47"/>
    <p:sldId id="966" r:id="rId48"/>
    <p:sldId id="1058" r:id="rId49"/>
    <p:sldId id="1059" r:id="rId50"/>
    <p:sldId id="969" r:id="rId51"/>
    <p:sldId id="1060" r:id="rId52"/>
    <p:sldId id="1064" r:id="rId53"/>
    <p:sldId id="1061" r:id="rId54"/>
    <p:sldId id="1062" r:id="rId55"/>
    <p:sldId id="973" r:id="rId56"/>
    <p:sldId id="974" r:id="rId57"/>
    <p:sldId id="1063" r:id="rId58"/>
    <p:sldId id="835" r:id="rId59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0254" autoAdjust="0"/>
    <p:restoredTop sz="75202" autoAdjust="0"/>
  </p:normalViewPr>
  <p:slideViewPr>
    <p:cSldViewPr>
      <p:cViewPr varScale="1">
        <p:scale>
          <a:sx n="94" d="100"/>
          <a:sy n="94" d="100"/>
        </p:scale>
        <p:origin x="1336" y="20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notesMaster" Target="notesMasters/notesMaster1.xml"/><Relationship Id="rId61" Type="http://schemas.openxmlformats.org/officeDocument/2006/relationships/handoutMaster" Target="handoutMasters/handoutMaster1.xml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jpg>
</file>

<file path=ppt/media/image13.png>
</file>

<file path=ppt/media/image15.jpg>
</file>

<file path=ppt/media/image16.jpeg>
</file>

<file path=ppt/media/image17.png>
</file>

<file path=ppt/media/image18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3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2782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48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B7AEF09B-280C-4F51-A71A-017F83C614AE}" type="slidenum">
              <a:rPr lang="en-GB" smtClean="0"/>
              <a:pPr defTabSz="963613"/>
              <a:t>49</a:t>
            </a:fld>
            <a:endParaRPr lang="en-GB" smtClean="0"/>
          </a:p>
        </p:txBody>
      </p:sp>
      <p:sp>
        <p:nvSpPr>
          <p:cNvPr id="13517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517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8978527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53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836740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54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92697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4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63489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DAF59DD-CBD8-4A55-A5D6-1BA11FFBBA18}" type="slidenum">
              <a:rPr lang="en-GB" smtClean="0"/>
              <a:pPr defTabSz="963613"/>
              <a:t>8</a:t>
            </a:fld>
            <a:endParaRPr lang="en-GB" smtClean="0"/>
          </a:p>
        </p:txBody>
      </p:sp>
      <p:sp>
        <p:nvSpPr>
          <p:cNvPr id="12800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800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045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CB42298A-3F49-4C80-BB00-5E493BF191B6}" type="slidenum">
              <a:rPr lang="en-GB" smtClean="0"/>
              <a:pPr defTabSz="963613"/>
              <a:t>12</a:t>
            </a:fld>
            <a:endParaRPr lang="en-GB" smtClean="0"/>
          </a:p>
        </p:txBody>
      </p:sp>
      <p:sp>
        <p:nvSpPr>
          <p:cNvPr id="13005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005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13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15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25013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17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59056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19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82059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0771FB76-BA5D-4D25-9F77-45C123F57537}" type="slidenum">
              <a:rPr lang="en-GB" smtClean="0"/>
              <a:pPr defTabSz="963613"/>
              <a:t>45</a:t>
            </a:fld>
            <a:endParaRPr lang="en-GB" smtClean="0"/>
          </a:p>
        </p:txBody>
      </p:sp>
      <p:sp>
        <p:nvSpPr>
          <p:cNvPr id="1331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31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876864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e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png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8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UniversityOfWaterloo_logo_horiz_rgb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750064" y="0"/>
            <a:ext cx="4393936" cy="1761759"/>
          </a:xfrm>
          <a:prstGeom prst="rect">
            <a:avLst/>
          </a:prstGeom>
        </p:spPr>
      </p:pic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600" dirty="0" smtClean="0">
                <a:solidFill>
                  <a:schemeClr val="bg2"/>
                </a:solidFill>
                <a:latin typeface="Gill Sans"/>
                <a:cs typeface="Gill Sans"/>
              </a:rPr>
              <a:t>Big Data Infrastructure</a:t>
            </a:r>
            <a:endParaRPr lang="en-US" sz="36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3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Week </a:t>
            </a:r>
            <a:r>
              <a:rPr lang="en-US" sz="2800" b="0" dirty="0" smtClean="0">
                <a:solidFill>
                  <a:schemeClr val="bg2"/>
                </a:solidFill>
                <a:latin typeface="Gill Sans"/>
                <a:cs typeface="Gill Sans"/>
              </a:rPr>
              <a:t>5: Analyzing Graphs (1/</a:t>
            </a:r>
            <a:r>
              <a:rPr lang="en-US" sz="2800" b="0" dirty="0">
                <a:solidFill>
                  <a:schemeClr val="bg2"/>
                </a:solidFill>
                <a:latin typeface="Gill Sans"/>
                <a:cs typeface="Gill Sans"/>
              </a:rPr>
              <a:t>2)</a:t>
            </a: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489/698 Big Data Infrastructure 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2017)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January 31, 2017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/bigdata-2017w/</a:t>
            </a:r>
          </a:p>
        </p:txBody>
      </p:sp>
    </p:spTree>
    <p:extLst>
      <p:ext uri="{BB962C8B-B14F-4D97-AF65-F5344CB8AC3E}">
        <p14:creationId xmlns:p14="http://schemas.microsoft.com/office/powerpoint/2010/main" val="11763742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Graphs and MapReduce (and Spark)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 large class of graph algorithms involve: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Local computations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node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Propagating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results: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“traversing” the graph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 questions: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represent graph data in MapReduce (and Spark)?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traverse a graph in MapReduce (and Spark)?</a:t>
            </a:r>
          </a:p>
        </p:txBody>
      </p:sp>
    </p:spTree>
    <p:extLst>
      <p:ext uri="{BB962C8B-B14F-4D97-AF65-F5344CB8AC3E}">
        <p14:creationId xmlns:p14="http://schemas.microsoft.com/office/powerpoint/2010/main" val="5852881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Representing Graphs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667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Adjacency matrices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186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Adjacency lists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70576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 lists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705487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35319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ill Sans"/>
                        <a:cs typeface="Gill San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7866" name="Oval 7"/>
          <p:cNvSpPr>
            <a:spLocks noChangeArrowheads="1"/>
          </p:cNvSpPr>
          <p:nvPr/>
        </p:nvSpPr>
        <p:spPr bwMode="auto">
          <a:xfrm>
            <a:off x="5334000" y="34290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77867" name="Oval 10"/>
          <p:cNvSpPr>
            <a:spLocks noChangeArrowheads="1"/>
          </p:cNvSpPr>
          <p:nvPr/>
        </p:nvSpPr>
        <p:spPr bwMode="auto">
          <a:xfrm>
            <a:off x="6781800" y="2743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77868" name="Oval 11"/>
          <p:cNvSpPr>
            <a:spLocks noChangeArrowheads="1"/>
          </p:cNvSpPr>
          <p:nvPr/>
        </p:nvSpPr>
        <p:spPr bwMode="auto">
          <a:xfrm>
            <a:off x="7924800" y="3886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77869" name="Oval 12"/>
          <p:cNvSpPr>
            <a:spLocks noChangeArrowheads="1"/>
          </p:cNvSpPr>
          <p:nvPr/>
        </p:nvSpPr>
        <p:spPr bwMode="auto">
          <a:xfrm>
            <a:off x="6324600" y="5105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4</a:t>
            </a:r>
          </a:p>
        </p:txBody>
      </p:sp>
      <p:cxnSp>
        <p:nvCxnSpPr>
          <p:cNvPr id="77870" name="Curved Connector 14"/>
          <p:cNvCxnSpPr>
            <a:cxnSpLocks noChangeShapeType="1"/>
            <a:stCxn id="77866" idx="0"/>
            <a:endCxn id="77867" idx="2"/>
          </p:cNvCxnSpPr>
          <p:nvPr/>
        </p:nvCxnSpPr>
        <p:spPr bwMode="auto">
          <a:xfrm rot="5400000" flipH="1" flipV="1">
            <a:off x="5981700" y="26289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1" name="Curved Connector 14"/>
          <p:cNvCxnSpPr>
            <a:cxnSpLocks noChangeShapeType="1"/>
            <a:stCxn id="77866" idx="4"/>
            <a:endCxn id="77869" idx="2"/>
          </p:cNvCxnSpPr>
          <p:nvPr/>
        </p:nvCxnSpPr>
        <p:spPr bwMode="auto">
          <a:xfrm rot="16200000" flipH="1">
            <a:off x="5257800" y="43053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2" name="Curved Connector 14"/>
          <p:cNvCxnSpPr>
            <a:cxnSpLocks noChangeShapeType="1"/>
            <a:stCxn id="77867" idx="4"/>
            <a:endCxn id="77866" idx="6"/>
          </p:cNvCxnSpPr>
          <p:nvPr/>
        </p:nvCxnSpPr>
        <p:spPr bwMode="auto">
          <a:xfrm rot="5400000">
            <a:off x="6248400" y="28956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3" name="Curved Connector 14"/>
          <p:cNvCxnSpPr>
            <a:cxnSpLocks noChangeShapeType="1"/>
            <a:stCxn id="77867" idx="6"/>
            <a:endCxn id="77868" idx="0"/>
          </p:cNvCxnSpPr>
          <p:nvPr/>
        </p:nvCxnSpPr>
        <p:spPr bwMode="auto">
          <a:xfrm>
            <a:off x="7315200" y="3009900"/>
            <a:ext cx="876300" cy="8763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4" name="Curved Connector 14"/>
          <p:cNvCxnSpPr>
            <a:cxnSpLocks noChangeShapeType="1"/>
            <a:stCxn id="77867" idx="6"/>
            <a:endCxn id="77869" idx="6"/>
          </p:cNvCxnSpPr>
          <p:nvPr/>
        </p:nvCxnSpPr>
        <p:spPr bwMode="auto">
          <a:xfrm flipH="1">
            <a:off x="6858000" y="3009900"/>
            <a:ext cx="457200" cy="2362200"/>
          </a:xfrm>
          <a:prstGeom prst="curvedConnector3">
            <a:avLst>
              <a:gd name="adj1" fmla="val -50000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5" name="Curved Connector 14"/>
          <p:cNvCxnSpPr>
            <a:cxnSpLocks noChangeShapeType="1"/>
            <a:stCxn id="77868" idx="3"/>
            <a:endCxn id="77866" idx="5"/>
          </p:cNvCxnSpPr>
          <p:nvPr/>
        </p:nvCxnSpPr>
        <p:spPr bwMode="auto">
          <a:xfrm rot="5400000" flipH="1">
            <a:off x="6667501" y="3006725"/>
            <a:ext cx="457200" cy="2212975"/>
          </a:xfrm>
          <a:prstGeom prst="curvedConnector3">
            <a:avLst>
              <a:gd name="adj1" fmla="val -67088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6" name="Curved Connector 14"/>
          <p:cNvCxnSpPr>
            <a:cxnSpLocks noChangeShapeType="1"/>
            <a:stCxn id="77869" idx="0"/>
            <a:endCxn id="77866" idx="6"/>
          </p:cNvCxnSpPr>
          <p:nvPr/>
        </p:nvCxnSpPr>
        <p:spPr bwMode="auto">
          <a:xfrm rot="16200000" flipV="1">
            <a:off x="5524500" y="40386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7" name="Curved Connector 14"/>
          <p:cNvCxnSpPr>
            <a:cxnSpLocks noChangeShapeType="1"/>
            <a:stCxn id="77869" idx="6"/>
            <a:endCxn id="77868" idx="4"/>
          </p:cNvCxnSpPr>
          <p:nvPr/>
        </p:nvCxnSpPr>
        <p:spPr bwMode="auto">
          <a:xfrm flipV="1">
            <a:off x="6858000" y="4419600"/>
            <a:ext cx="1333500" cy="9525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Matrices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Represent a graph as 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x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square matrix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1752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|V|</a:t>
            </a:r>
          </a:p>
          <a:p>
            <a:pPr lvl="0" algn="ctr">
              <a:defRPr/>
            </a:pP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i="1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ij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1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iff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an edge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vertex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i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to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j</a:t>
            </a:r>
            <a:endParaRPr lang="en-US" sz="2000" b="0" i="1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67457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66" grpId="0" animBg="1"/>
      <p:bldP spid="77867" grpId="0" animBg="1"/>
      <p:bldP spid="77868" grpId="0" animBg="1"/>
      <p:bldP spid="77869" grpId="0" animBg="1"/>
      <p:bldP spid="18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Matrices: Critique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Amenable to mathematical manipulation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Intuitive iteration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over rows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columns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50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8322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wasted space (for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sparse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matrices)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Easy to write, hard to compute</a:t>
            </a:r>
          </a:p>
        </p:txBody>
      </p:sp>
    </p:spTree>
    <p:extLst>
      <p:ext uri="{BB962C8B-B14F-4D97-AF65-F5344CB8AC3E}">
        <p14:creationId xmlns:p14="http://schemas.microsoft.com/office/powerpoint/2010/main" val="27971522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3505200"/>
            <a:ext cx="1330437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1: 2,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2: 1, 3,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3: 1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4: 1, 3</a:t>
            </a: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72071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 rot="21067221">
            <a:off x="5806803" y="5654652"/>
            <a:ext cx="28828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where have we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Take adjacency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matrix…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and throw away all the zeros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19949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  <p:bldP spid="8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Lists: Critique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Much more compact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representation (compress!)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Easy to compute over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outlinks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50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832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Difficult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to compute over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inlinks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12718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2667000"/>
            <a:ext cx="918415" cy="3539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(1, 2)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(1, 4)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(2, 1)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(2, 3)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(2, 4)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3, 1)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(4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,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1)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(4, 3)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76584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 Lists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Explicitly enumerate all edges</a:t>
            </a:r>
          </a:p>
        </p:txBody>
      </p:sp>
    </p:spTree>
    <p:extLst>
      <p:ext uri="{BB962C8B-B14F-4D97-AF65-F5344CB8AC3E}">
        <p14:creationId xmlns:p14="http://schemas.microsoft.com/office/powerpoint/2010/main" val="41619039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Edge Lists: Critique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Easily support edge insertions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50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832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Wastes spaces</a:t>
            </a:r>
          </a:p>
        </p:txBody>
      </p:sp>
    </p:spTree>
    <p:extLst>
      <p:ext uri="{BB962C8B-B14F-4D97-AF65-F5344CB8AC3E}">
        <p14:creationId xmlns:p14="http://schemas.microsoft.com/office/powerpoint/2010/main" val="19372379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990600" y="2590800"/>
            <a:ext cx="27432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837710" y="3569732"/>
            <a:ext cx="3810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5380510" y="1664732"/>
            <a:ext cx="27432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5380510" y="2121932"/>
            <a:ext cx="27432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380510" y="2807732"/>
            <a:ext cx="27432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667060" y="242673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6371110" y="3569732"/>
            <a:ext cx="3810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7285510" y="3569732"/>
            <a:ext cx="3810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819460" y="46482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2" name="Right Arrow 41"/>
          <p:cNvSpPr/>
          <p:nvPr/>
        </p:nvSpPr>
        <p:spPr bwMode="auto">
          <a:xfrm rot="19800000">
            <a:off x="4302179" y="3105221"/>
            <a:ext cx="615351" cy="3048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4" name="Right Arrow 43"/>
          <p:cNvSpPr/>
          <p:nvPr/>
        </p:nvSpPr>
        <p:spPr bwMode="auto">
          <a:xfrm rot="1800000" flipV="1">
            <a:off x="4302180" y="3905179"/>
            <a:ext cx="615351" cy="3048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886200" y="2387025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Vertex </a:t>
            </a:r>
            <a:b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Partitioning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886200" y="4368225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Edge</a:t>
            </a:r>
            <a:b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Partitioning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Graph Partitioning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0" y="632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(A lot more detail later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643025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26" grpId="0" animBg="1"/>
      <p:bldP spid="27" grpId="0" animBg="1"/>
      <p:bldP spid="28" grpId="0"/>
      <p:bldP spid="29" grpId="0" animBg="1"/>
      <p:bldP spid="30" grpId="0" animBg="1"/>
      <p:bldP spid="38" grpId="0"/>
      <p:bldP spid="42" grpId="0" animBg="1"/>
      <p:bldP spid="44" grpId="0" animBg="1"/>
      <p:bldP spid="45" grpId="0"/>
      <p:bldP spid="46" grpId="0"/>
      <p:bldP spid="4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Storing Undirected Graphs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Standard Tricks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0" y="243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1. Store both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0" y="2819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sure your algorithm de-dups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0" y="356675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2.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Store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one edge, e.g., 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x, 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st.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 x &lt; y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0" y="394775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sure your algorithm handles the asymmetry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814036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41" grpId="0"/>
      <p:bldP spid="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6841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Basic Graph Manipulations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824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Invert the graph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20533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flatMap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and regroup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Adjacency lists to edge lists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429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flatMap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adjacency lists to emit tuples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939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Framework </a:t>
            </a: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does all the heavy lifting!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20439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 lists to adjacency lists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58539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groupBy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641187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  <p:bldP spid="11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31 at 3.16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99" y="0"/>
            <a:ext cx="6833301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734262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3.1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0"/>
            <a:ext cx="700690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402678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  <p:pic>
        <p:nvPicPr>
          <p:cNvPr id="5" name="Picture 4" descr="Screen Shot 2016-01-31 at 3.20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016500" cy="441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21067221">
            <a:off x="3170097" y="5293695"/>
            <a:ext cx="5437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How are visualizations like this generated?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067221">
            <a:off x="5136916" y="5598440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Limitations?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77681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4928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</a:t>
            </a: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1910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Analysis of a large </a:t>
            </a: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links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768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b-bowti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46" y="762000"/>
            <a:ext cx="7056754" cy="61363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28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Broder’s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Bowtie (2000) – revisited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268860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438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00" y="4635500"/>
            <a:ext cx="2298700" cy="469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114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Fraction of k nodes having k connections: 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102423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(i.e., distribution follows a power law)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75409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318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3824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ower-law-al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57340" y="228600"/>
            <a:ext cx="4600660" cy="61078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4084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Figure from: Newman, M. E. J. (2005) “Power laws, Pareto distributions and </a:t>
            </a:r>
            <a:r>
              <a:rPr lang="en-US" sz="1000" b="0" dirty="0" err="1" smtClean="0">
                <a:solidFill>
                  <a:schemeClr val="bg1"/>
                </a:solidFill>
              </a:rPr>
              <a:t>Zipf's</a:t>
            </a:r>
            <a:r>
              <a:rPr lang="en-US" sz="1000" b="0" dirty="0" smtClean="0">
                <a:solidFill>
                  <a:schemeClr val="bg1"/>
                </a:solidFill>
              </a:rPr>
              <a:t> law.” Contemporary Physics 46:323–351.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20517061">
            <a:off x="2197803" y="3048000"/>
            <a:ext cx="50069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Power Laws are everywhere!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83078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What’s a graph?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465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 = (V,E), where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27537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 represents the set of vertices (nodes)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 represents the set of edges (links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Edges may be directed or undirected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Both vertices and edges may contain additional information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2133600" y="4776927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" name="Straight Arrow Connector 82"/>
          <p:cNvCxnSpPr>
            <a:cxnSpLocks noChangeShapeType="1"/>
            <a:stCxn id="7" idx="0"/>
          </p:cNvCxnSpPr>
          <p:nvPr/>
        </p:nvCxnSpPr>
        <p:spPr bwMode="auto">
          <a:xfrm flipV="1">
            <a:off x="2286000" y="3940314"/>
            <a:ext cx="0" cy="8366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82"/>
          <p:cNvCxnSpPr>
            <a:cxnSpLocks noChangeShapeType="1"/>
            <a:stCxn id="7" idx="7"/>
          </p:cNvCxnSpPr>
          <p:nvPr/>
        </p:nvCxnSpPr>
        <p:spPr bwMode="auto">
          <a:xfrm flipV="1">
            <a:off x="2393763" y="4092715"/>
            <a:ext cx="501837" cy="728849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82"/>
          <p:cNvCxnSpPr>
            <a:cxnSpLocks noChangeShapeType="1"/>
            <a:stCxn id="7" idx="1"/>
          </p:cNvCxnSpPr>
          <p:nvPr/>
        </p:nvCxnSpPr>
        <p:spPr bwMode="auto">
          <a:xfrm flipH="1" flipV="1">
            <a:off x="1631764" y="4092715"/>
            <a:ext cx="546473" cy="728849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501527" y="4681617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vertex (node)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Arrow Connector 82"/>
          <p:cNvCxnSpPr>
            <a:cxnSpLocks noChangeShapeType="1"/>
          </p:cNvCxnSpPr>
          <p:nvPr/>
        </p:nvCxnSpPr>
        <p:spPr bwMode="auto">
          <a:xfrm flipV="1">
            <a:off x="2286000" y="5083314"/>
            <a:ext cx="0" cy="8366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82"/>
          <p:cNvCxnSpPr>
            <a:cxnSpLocks noChangeShapeType="1"/>
            <a:endCxn id="7" idx="5"/>
          </p:cNvCxnSpPr>
          <p:nvPr/>
        </p:nvCxnSpPr>
        <p:spPr bwMode="auto">
          <a:xfrm flipH="1" flipV="1">
            <a:off x="2393763" y="5037090"/>
            <a:ext cx="546473" cy="88125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82"/>
          <p:cNvCxnSpPr>
            <a:cxnSpLocks noChangeShapeType="1"/>
            <a:endCxn id="7" idx="3"/>
          </p:cNvCxnSpPr>
          <p:nvPr/>
        </p:nvCxnSpPr>
        <p:spPr bwMode="auto">
          <a:xfrm flipV="1">
            <a:off x="1631764" y="5037090"/>
            <a:ext cx="546473" cy="88125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10774" y="4302204"/>
            <a:ext cx="1555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edges (links)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4800" y="5159514"/>
            <a:ext cx="1555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edges (links)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43200" y="3415536"/>
            <a:ext cx="2141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outgoing (outbound) edges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743200" y="5769114"/>
            <a:ext cx="2141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incoming (inbound) edges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53951" y="4230826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out-degree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77751" y="5181600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in-degree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6172200" y="4790391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30" name="Straight Arrow Connector 82"/>
          <p:cNvCxnSpPr>
            <a:cxnSpLocks noChangeShapeType="1"/>
            <a:stCxn id="34" idx="0"/>
          </p:cNvCxnSpPr>
          <p:nvPr/>
        </p:nvCxnSpPr>
        <p:spPr bwMode="auto">
          <a:xfrm flipV="1">
            <a:off x="6324600" y="3953778"/>
            <a:ext cx="0" cy="836613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82"/>
          <p:cNvCxnSpPr>
            <a:cxnSpLocks noChangeShapeType="1"/>
            <a:stCxn id="34" idx="7"/>
          </p:cNvCxnSpPr>
          <p:nvPr/>
        </p:nvCxnSpPr>
        <p:spPr bwMode="auto">
          <a:xfrm flipV="1">
            <a:off x="6432363" y="4106179"/>
            <a:ext cx="501837" cy="728849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  <a:stCxn id="34" idx="1"/>
          </p:cNvCxnSpPr>
          <p:nvPr/>
        </p:nvCxnSpPr>
        <p:spPr bwMode="auto">
          <a:xfrm flipH="1" flipV="1">
            <a:off x="5670364" y="4106179"/>
            <a:ext cx="546473" cy="728849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2"/>
          <p:cNvCxnSpPr>
            <a:cxnSpLocks noChangeShapeType="1"/>
          </p:cNvCxnSpPr>
          <p:nvPr/>
        </p:nvCxnSpPr>
        <p:spPr bwMode="auto">
          <a:xfrm flipV="1">
            <a:off x="6324600" y="5096778"/>
            <a:ext cx="0" cy="836613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2"/>
          <p:cNvCxnSpPr>
            <a:cxnSpLocks noChangeShapeType="1"/>
            <a:endCxn id="34" idx="5"/>
          </p:cNvCxnSpPr>
          <p:nvPr/>
        </p:nvCxnSpPr>
        <p:spPr bwMode="auto">
          <a:xfrm flipH="1" flipV="1">
            <a:off x="6432363" y="5050554"/>
            <a:ext cx="546473" cy="881250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2"/>
          <p:cNvCxnSpPr>
            <a:cxnSpLocks noChangeShapeType="1"/>
            <a:endCxn id="34" idx="3"/>
          </p:cNvCxnSpPr>
          <p:nvPr/>
        </p:nvCxnSpPr>
        <p:spPr bwMode="auto">
          <a:xfrm flipV="1">
            <a:off x="5670364" y="5050554"/>
            <a:ext cx="546473" cy="881250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400800" y="3810000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smtClean="0">
                <a:solidFill>
                  <a:srgbClr val="000000"/>
                </a:solidFill>
                <a:latin typeface="Gill Sans"/>
                <a:cs typeface="Gill Sans"/>
              </a:rPr>
              <a:t>“incident”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219200" y="3394213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outlinks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210951" y="6153090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inlinks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101608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  <p:bldP spid="14" grpId="0"/>
      <p:bldP spid="23" grpId="0"/>
      <p:bldP spid="24" grpId="0"/>
      <p:bldP spid="25" grpId="0"/>
      <p:bldP spid="26" grpId="0"/>
      <p:bldP spid="27" grpId="0"/>
      <p:bldP spid="28" grpId="0"/>
      <p:bldP spid="29" grpId="0" animBg="1"/>
      <p:bldP spid="39" grpId="0"/>
      <p:bldP spid="43" grpId="0"/>
      <p:bldP spid="4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witter-grap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81000"/>
            <a:ext cx="5014913" cy="5943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525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Figure from: </a:t>
            </a:r>
            <a:r>
              <a:rPr lang="en-US" sz="1000" b="0" dirty="0">
                <a:solidFill>
                  <a:schemeClr val="bg1"/>
                </a:solidFill>
              </a:rPr>
              <a:t>Seth A. Myers, </a:t>
            </a:r>
            <a:r>
              <a:rPr lang="en-US" sz="1000" b="0" dirty="0" err="1">
                <a:solidFill>
                  <a:schemeClr val="bg1"/>
                </a:solidFill>
              </a:rPr>
              <a:t>Aneesh</a:t>
            </a:r>
            <a:r>
              <a:rPr lang="en-US" sz="1000" b="0" dirty="0">
                <a:solidFill>
                  <a:schemeClr val="bg1"/>
                </a:solidFill>
              </a:rPr>
              <a:t> Sharma, </a:t>
            </a:r>
            <a:r>
              <a:rPr lang="en-US" sz="1000" b="0" dirty="0" err="1">
                <a:solidFill>
                  <a:schemeClr val="bg1"/>
                </a:solidFill>
              </a:rPr>
              <a:t>Pankaj</a:t>
            </a:r>
            <a:r>
              <a:rPr lang="en-US" sz="1000" b="0" dirty="0">
                <a:solidFill>
                  <a:schemeClr val="bg1"/>
                </a:solidFill>
              </a:rPr>
              <a:t> Gupta, and Jimmy Lin. Information Network or Social Network? The Structure of the Twitter Follow Graph. WWW 2014.</a:t>
            </a:r>
          </a:p>
        </p:txBody>
      </p:sp>
      <p:sp>
        <p:nvSpPr>
          <p:cNvPr id="5" name="TextBox 4"/>
          <p:cNvSpPr txBox="1"/>
          <p:nvPr/>
        </p:nvSpPr>
        <p:spPr>
          <a:xfrm rot="20517061">
            <a:off x="5479889" y="5720105"/>
            <a:ext cx="3559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about Facebook?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42570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0517061">
            <a:off x="7606849" y="5950227"/>
            <a:ext cx="111941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Why?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267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Other Examples: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482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Internet domain routers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Co-author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Citation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Movie-Actor network</a:t>
            </a:r>
          </a:p>
        </p:txBody>
      </p:sp>
    </p:spTree>
    <p:extLst>
      <p:ext uri="{BB962C8B-B14F-4D97-AF65-F5344CB8AC3E}">
        <p14:creationId xmlns:p14="http://schemas.microsoft.com/office/powerpoint/2010/main" val="3793634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145268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(In this installment of “learn fancy terms for simple ideas”)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Preferential Attachment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7338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Matthew Effect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3516868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Also: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48000" y="4760893"/>
            <a:ext cx="5486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For unto every one that hath shall be given, and he shall have abundance: but from him that hath not shall be taken even that which he hath.</a:t>
            </a:r>
          </a:p>
          <a:p>
            <a:pPr algn="r">
              <a:defRPr/>
            </a:pP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— Matthew 25:29, King James Version.</a:t>
            </a:r>
          </a:p>
        </p:txBody>
      </p:sp>
    </p:spTree>
    <p:extLst>
      <p:ext uri="{BB962C8B-B14F-4D97-AF65-F5344CB8AC3E}">
        <p14:creationId xmlns:p14="http://schemas.microsoft.com/office/powerpoint/2010/main" val="33627373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  <p:bldP spid="1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30728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BTW, how do we compute these graphs?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860312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unting-mach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298" y="0"/>
            <a:ext cx="10351698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http://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guvnah</a:t>
            </a:r>
            <a:r>
              <a:rPr lang="en-US" sz="1000" b="0" dirty="0">
                <a:solidFill>
                  <a:srgbClr val="FFFFFF"/>
                </a:solidFill>
              </a:rPr>
              <a:t>/7861418602/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6172200" y="5105400"/>
            <a:ext cx="25146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tx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r>
              <a:rPr lang="en-US" sz="3600" b="0" dirty="0" smtClean="0"/>
              <a:t>Count.</a:t>
            </a:r>
            <a:endParaRPr lang="en-US" sz="3600" b="0" dirty="0"/>
          </a:p>
        </p:txBody>
      </p:sp>
    </p:spTree>
    <p:extLst>
      <p:ext uri="{BB962C8B-B14F-4D97-AF65-F5344CB8AC3E}">
        <p14:creationId xmlns:p14="http://schemas.microsoft.com/office/powerpoint/2010/main" val="5860150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BTW, </a:t>
            </a: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ow do we extract the </a:t>
            </a: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?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895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</a:t>
            </a: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 is big?!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4209871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Integerize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vertices (</a:t>
            </a:r>
            <a:r>
              <a:rPr lang="en-US" sz="20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montone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minimal perfect hashing)</a:t>
            </a:r>
          </a:p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Sort URLs</a:t>
            </a:r>
          </a:p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Integer compression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810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 few tricks: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2454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</a:t>
            </a: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943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links  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0517061">
            <a:off x="7214115" y="6084198"/>
            <a:ext cx="1208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58 GB!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95121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Graphs and MapReduce (and Spark)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 large class of graph algorithms involve: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Local computations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node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Propagating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results: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“traversing” the graph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 questions: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represent graph data in MapReduce (and Spark)?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traverse a graph in MapReduce (and Spark)?</a:t>
            </a:r>
          </a:p>
        </p:txBody>
      </p:sp>
    </p:spTree>
    <p:extLst>
      <p:ext uri="{BB962C8B-B14F-4D97-AF65-F5344CB8AC3E}">
        <p14:creationId xmlns:p14="http://schemas.microsoft.com/office/powerpoint/2010/main" val="19229117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Single-Source Shortest Path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shortest path from a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source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node to one or more target nodes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83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Shortest might also mean lowest weight or cost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167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First, a refresher: Dijkstra’s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Algorithm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480571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2952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3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4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5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6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7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8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9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0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1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962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82963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82964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5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2966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7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2968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82969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82970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2971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8297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>
                <a:solidFill>
                  <a:schemeClr val="bg1"/>
                </a:solidFill>
              </a:rPr>
              <a:t>Example from CLR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506257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1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10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73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96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31704324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Examples of Graphs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667000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Hyperlink structure of the web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structure of computers on the Internet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Interstate highway system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Social networks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0" y="6091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We’re mostly interested in sparse graphs!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539892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8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7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14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9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5020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29776670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9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6020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21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6023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44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26981464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3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7044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5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6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7047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63" name="TextBox 24"/>
          <p:cNvSpPr txBox="1">
            <a:spLocks noChangeArrowheads="1"/>
          </p:cNvSpPr>
          <p:nvPr/>
        </p:nvSpPr>
        <p:spPr bwMode="auto">
          <a:xfrm>
            <a:off x="4953000" y="1981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/>
              <a:t>1</a:t>
            </a:r>
          </a:p>
        </p:txBody>
      </p:sp>
      <p:sp>
        <p:nvSpPr>
          <p:cNvPr id="87068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34229349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8068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69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0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1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9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28977417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Single-Source Shortest Path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shortest path from a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source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node to one or more target nodes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83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Shortest might also mean lowest weight or cost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329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Single processor machine: Dijkstra’s 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78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MapReduce: parallel breadth-first search (BFS)</a:t>
            </a:r>
          </a:p>
        </p:txBody>
      </p:sp>
    </p:spTree>
    <p:extLst>
      <p:ext uri="{BB962C8B-B14F-4D97-AF65-F5344CB8AC3E}">
        <p14:creationId xmlns:p14="http://schemas.microsoft.com/office/powerpoint/2010/main" val="3284561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Finding the Shortest Path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Consider simple case of equal edge weights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 to the problem can be defined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inductively: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1447800" y="2290465"/>
            <a:ext cx="6629400" cy="22860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12700" lvl="1" indent="0">
              <a:buFont typeface="Wingdings" charset="2"/>
              <a:buNone/>
            </a:pPr>
            <a:r>
              <a:rPr lang="en-GB" b="0" kern="0" dirty="0" smtClean="0"/>
              <a:t>Define: </a:t>
            </a:r>
            <a:r>
              <a:rPr lang="en-GB" b="0" i="1" kern="0" dirty="0" smtClean="0"/>
              <a:t>b</a:t>
            </a:r>
            <a:r>
              <a:rPr lang="en-GB" b="0" kern="0" dirty="0" smtClean="0"/>
              <a:t> is reachable from </a:t>
            </a:r>
            <a:r>
              <a:rPr lang="en-GB" b="0" i="1" kern="0" dirty="0" smtClean="0"/>
              <a:t>a</a:t>
            </a:r>
            <a:r>
              <a:rPr lang="en-GB" b="0" kern="0" dirty="0" smtClean="0"/>
              <a:t> if </a:t>
            </a:r>
            <a:r>
              <a:rPr lang="en-GB" b="0" i="1" kern="0" dirty="0" smtClean="0"/>
              <a:t>b</a:t>
            </a:r>
            <a:r>
              <a:rPr lang="en-GB" b="0" kern="0" dirty="0" smtClean="0"/>
              <a:t> is on adjacency list of </a:t>
            </a:r>
            <a:r>
              <a:rPr lang="en-GB" b="0" i="1" kern="0" dirty="0" smtClean="0"/>
              <a:t>a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cap="small" dirty="0" smtClean="0"/>
              <a:t>	</a:t>
            </a:r>
            <a:r>
              <a:rPr lang="en-GB" b="0" kern="0" cap="small" dirty="0" err="1" smtClean="0"/>
              <a:t>DistanceTo</a:t>
            </a:r>
            <a:r>
              <a:rPr lang="en-GB" b="0" kern="0" dirty="0" smtClean="0"/>
              <a:t>(</a:t>
            </a:r>
            <a:r>
              <a:rPr lang="en-GB" b="0" i="1" kern="0" dirty="0" smtClean="0"/>
              <a:t>s</a:t>
            </a:r>
            <a:r>
              <a:rPr lang="en-GB" b="0" kern="0" dirty="0" smtClean="0"/>
              <a:t>) = 0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dirty="0" smtClean="0"/>
              <a:t>For all nodes </a:t>
            </a:r>
            <a:r>
              <a:rPr lang="en-GB" b="0" i="1" kern="0" dirty="0" smtClean="0"/>
              <a:t>p</a:t>
            </a:r>
            <a:r>
              <a:rPr lang="en-GB" b="0" kern="0" dirty="0" smtClean="0"/>
              <a:t> reachable from </a:t>
            </a:r>
            <a:r>
              <a:rPr lang="en-GB" b="0" i="1" kern="0" dirty="0" smtClean="0"/>
              <a:t>s</a:t>
            </a:r>
            <a:r>
              <a:rPr lang="en-GB" b="0" kern="0" dirty="0" smtClean="0"/>
              <a:t>, </a:t>
            </a:r>
            <a:br>
              <a:rPr lang="en-GB" b="0" kern="0" dirty="0" smtClean="0"/>
            </a:br>
            <a:r>
              <a:rPr lang="en-GB" b="0" kern="0" dirty="0" smtClean="0"/>
              <a:t>	</a:t>
            </a:r>
            <a:r>
              <a:rPr lang="en-GB" b="0" kern="0" cap="small" dirty="0" err="1" smtClean="0"/>
              <a:t>DistanceTo</a:t>
            </a:r>
            <a:r>
              <a:rPr lang="en-GB" b="0" kern="0" dirty="0" smtClean="0"/>
              <a:t>(</a:t>
            </a:r>
            <a:r>
              <a:rPr lang="en-GB" b="0" i="1" kern="0" dirty="0" smtClean="0"/>
              <a:t>p</a:t>
            </a:r>
            <a:r>
              <a:rPr lang="en-GB" b="0" kern="0" dirty="0" smtClean="0"/>
              <a:t>) = 1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dirty="0" smtClean="0"/>
              <a:t>For all nodes </a:t>
            </a:r>
            <a:r>
              <a:rPr lang="en-GB" b="0" i="1" kern="0" dirty="0" smtClean="0"/>
              <a:t>n</a:t>
            </a:r>
            <a:r>
              <a:rPr lang="en-GB" b="0" kern="0" dirty="0" smtClean="0"/>
              <a:t> reachable from some other set of nodes </a:t>
            </a:r>
            <a:r>
              <a:rPr lang="en-GB" b="0" i="1" kern="0" dirty="0" smtClean="0"/>
              <a:t>M</a:t>
            </a:r>
            <a:r>
              <a:rPr lang="en-GB" b="0" kern="0" dirty="0" smtClean="0"/>
              <a:t>,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dirty="0" smtClean="0"/>
              <a:t> 	</a:t>
            </a:r>
            <a:r>
              <a:rPr lang="en-GB" b="0" kern="0" cap="small" dirty="0" err="1" smtClean="0"/>
              <a:t>DistanceTo</a:t>
            </a:r>
            <a:r>
              <a:rPr lang="en-GB" b="0" kern="0" dirty="0" smtClean="0"/>
              <a:t>(</a:t>
            </a:r>
            <a:r>
              <a:rPr lang="en-GB" b="0" i="1" kern="0" dirty="0" smtClean="0"/>
              <a:t>n</a:t>
            </a:r>
            <a:r>
              <a:rPr lang="en-GB" b="0" kern="0" dirty="0" smtClean="0"/>
              <a:t>) = 1 + min(</a:t>
            </a:r>
            <a:r>
              <a:rPr lang="en-GB" b="0" kern="0" cap="small" dirty="0" err="1" smtClean="0"/>
              <a:t>DistanceTo</a:t>
            </a:r>
            <a:r>
              <a:rPr lang="en-GB" b="0" kern="0" dirty="0" smtClean="0"/>
              <a:t>(</a:t>
            </a:r>
            <a:r>
              <a:rPr lang="en-GB" b="0" i="1" kern="0" dirty="0" smtClean="0"/>
              <a:t>m</a:t>
            </a:r>
            <a:r>
              <a:rPr lang="en-GB" b="0" kern="0" dirty="0" smtClean="0"/>
              <a:t>), </a:t>
            </a:r>
            <a:r>
              <a:rPr lang="en-GB" b="0" i="1" kern="0" dirty="0" smtClean="0"/>
              <a:t>m</a:t>
            </a:r>
            <a:r>
              <a:rPr lang="en-GB" b="0" kern="0" dirty="0" smtClean="0"/>
              <a:t> </a:t>
            </a:r>
            <a:r>
              <a:rPr lang="en-GB" b="0" kern="0" dirty="0" smtClean="0">
                <a:sym typeface="Symbol" pitchFamily="18" charset="2"/>
              </a:rPr>
              <a:t></a:t>
            </a:r>
            <a:r>
              <a:rPr lang="en-GB" b="0" kern="0" dirty="0" smtClean="0"/>
              <a:t> </a:t>
            </a:r>
            <a:r>
              <a:rPr lang="en-GB" b="0" i="1" kern="0" dirty="0" smtClean="0"/>
              <a:t>M</a:t>
            </a:r>
            <a:r>
              <a:rPr lang="en-GB" b="0" kern="0" dirty="0" smtClean="0"/>
              <a:t>)</a:t>
            </a:r>
          </a:p>
        </p:txBody>
      </p:sp>
      <p:sp>
        <p:nvSpPr>
          <p:cNvPr id="8" name="Oval 4"/>
          <p:cNvSpPr>
            <a:spLocks noChangeArrowheads="1"/>
          </p:cNvSpPr>
          <p:nvPr/>
        </p:nvSpPr>
        <p:spPr bwMode="auto">
          <a:xfrm>
            <a:off x="2590800" y="5334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s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Oval 5"/>
          <p:cNvSpPr>
            <a:spLocks noChangeArrowheads="1"/>
          </p:cNvSpPr>
          <p:nvPr/>
        </p:nvSpPr>
        <p:spPr bwMode="auto">
          <a:xfrm>
            <a:off x="5638800" y="6172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lvl="0"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Oval 6"/>
          <p:cNvSpPr>
            <a:spLocks noChangeArrowheads="1"/>
          </p:cNvSpPr>
          <p:nvPr/>
        </p:nvSpPr>
        <p:spPr bwMode="auto">
          <a:xfrm>
            <a:off x="4876800" y="5486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2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5562600" y="4724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Oval 10"/>
          <p:cNvSpPr>
            <a:spLocks noChangeArrowheads="1"/>
          </p:cNvSpPr>
          <p:nvPr/>
        </p:nvSpPr>
        <p:spPr bwMode="auto">
          <a:xfrm>
            <a:off x="6248400" y="5334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endParaRPr lang="en-US" sz="1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3" name="Straight Connector 12"/>
          <p:cNvCxnSpPr>
            <a:stCxn id="13" idx="5"/>
            <a:endCxn id="14" idx="1"/>
          </p:cNvCxnSpPr>
          <p:nvPr/>
        </p:nvCxnSpPr>
        <p:spPr bwMode="auto">
          <a:xfrm rot="16200000" flipH="1">
            <a:off x="5925904" y="5011504"/>
            <a:ext cx="340192" cy="416392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4" name="Straight Connector 13"/>
          <p:cNvCxnSpPr>
            <a:stCxn id="12" idx="6"/>
            <a:endCxn id="14" idx="2"/>
          </p:cNvCxnSpPr>
          <p:nvPr/>
        </p:nvCxnSpPr>
        <p:spPr bwMode="auto">
          <a:xfrm flipV="1">
            <a:off x="5257800" y="5524500"/>
            <a:ext cx="990600" cy="15240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5" name="Straight Connector 14"/>
          <p:cNvCxnSpPr>
            <a:endCxn id="14" idx="3"/>
          </p:cNvCxnSpPr>
          <p:nvPr/>
        </p:nvCxnSpPr>
        <p:spPr bwMode="auto">
          <a:xfrm rot="5400000" flipH="1" flipV="1">
            <a:off x="5867400" y="5735404"/>
            <a:ext cx="512996" cy="360596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6" name="Straight Connector 15"/>
          <p:cNvCxnSpPr>
            <a:stCxn id="10" idx="7"/>
          </p:cNvCxnSpPr>
          <p:nvPr/>
        </p:nvCxnSpPr>
        <p:spPr bwMode="auto">
          <a:xfrm rot="5400000" flipH="1" flipV="1">
            <a:off x="3030304" y="5143500"/>
            <a:ext cx="131996" cy="3605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0" idx="6"/>
          </p:cNvCxnSpPr>
          <p:nvPr/>
        </p:nvCxnSpPr>
        <p:spPr bwMode="auto">
          <a:xfrm>
            <a:off x="2971800" y="5524500"/>
            <a:ext cx="990600" cy="38100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0" idx="5"/>
          </p:cNvCxnSpPr>
          <p:nvPr/>
        </p:nvCxnSpPr>
        <p:spPr bwMode="auto">
          <a:xfrm rot="16200000" flipH="1">
            <a:off x="3030304" y="5544904"/>
            <a:ext cx="436796" cy="6653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505200" y="4876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05950" y="5376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733800" y="59860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57800" y="47244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754022" y="51816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34000" y="6093023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438311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7" grpId="0" build="p"/>
      <p:bldP spid="8" grpId="0" animBg="1"/>
      <p:bldP spid="9" grpId="0" animBg="1"/>
      <p:bldP spid="10" grpId="0" animBg="1"/>
      <p:bldP spid="11" grpId="0" animBg="1"/>
      <p:bldP spid="12" grpId="0" animBg="1"/>
      <p:bldP spid="19" grpId="0"/>
      <p:bldP spid="20" grpId="0"/>
      <p:bldP spid="21" grpId="0"/>
      <p:bldP spid="24" grpId="0"/>
      <p:bldP spid="26" grpId="0"/>
      <p:bldP spid="2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(Wave)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694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905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0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3124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3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3048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2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98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676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7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3276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6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4267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5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572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4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79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9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724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8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624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605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2247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2019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3276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833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643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390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4000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824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924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595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5310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5252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5353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610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Visualizing Parallel BFS</a:t>
            </a:r>
          </a:p>
        </p:txBody>
      </p:sp>
    </p:spTree>
    <p:extLst>
      <p:ext uri="{BB962C8B-B14F-4D97-AF65-F5344CB8AC3E}">
        <p14:creationId xmlns:p14="http://schemas.microsoft.com/office/powerpoint/2010/main" val="13277170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From Intuition to Algorithm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 representation: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8288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Key: node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Value: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(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distance from start),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adjacency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list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Initialization: for all nodes except for start node,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</a:t>
            </a:r>
            <a:r>
              <a:rPr lang="en-GB" sz="2000" dirty="0">
                <a:solidFill>
                  <a:srgbClr val="0070C0"/>
                </a:solidFill>
                <a:sym typeface="Symbol"/>
              </a:rPr>
              <a:t>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949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Mapper: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0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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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adjacency list: emit (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d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+ 1)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Remember to also emit distance to yourself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168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Sort/Shuffle: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5499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Groups distances by reachable nodes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086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Reducer: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54672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Selects minimum distance path for each reachable node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Additional bookkeeping needed to keep track of actual path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1716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graph structure: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Problem: Where did the adjacency list go?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Solution: mapper emits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adjacency list) as well</a:t>
            </a:r>
          </a:p>
        </p:txBody>
      </p:sp>
      <p:sp>
        <p:nvSpPr>
          <p:cNvPr id="4" name="TextBox 3"/>
          <p:cNvSpPr txBox="1"/>
          <p:nvPr/>
        </p:nvSpPr>
        <p:spPr>
          <a:xfrm rot="20517061">
            <a:off x="5655488" y="4767590"/>
            <a:ext cx="2616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Ugh! This is ugly!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Multiple Iterations Needed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MapReduce iteration advances the “frontier” by one hop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647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Subsequent iterations include more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reachable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nodes as frontier expands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Multiple iterations are needed to explore entire graph</a:t>
            </a:r>
          </a:p>
        </p:txBody>
      </p:sp>
    </p:spTree>
    <p:extLst>
      <p:ext uri="{BB962C8B-B14F-4D97-AF65-F5344CB8AC3E}">
        <p14:creationId xmlns:p14="http://schemas.microsoft.com/office/powerpoint/2010/main" val="19609882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4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-Koenigsberg,_Map_by_Merian-Erben_165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55715" y="0"/>
            <a:ext cx="9880715" cy="6875594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Wikipedia (</a:t>
            </a:r>
            <a:r>
              <a:rPr lang="en-US" sz="1000" b="0" dirty="0" err="1" smtClean="0">
                <a:solidFill>
                  <a:schemeClr val="bg1"/>
                </a:solidFill>
              </a:rPr>
              <a:t>Königsberg</a:t>
            </a:r>
            <a:r>
              <a:rPr lang="en-US" sz="1000" b="0" dirty="0" smtClean="0">
                <a:solidFill>
                  <a:schemeClr val="bg1"/>
                </a:solidFill>
              </a:rPr>
              <a:t>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8151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Content Placeholder 3" descr="graphs-bfs.png"/>
          <p:cNvPicPr>
            <a:picLocks noGrp="1" noChangeAspect="1"/>
          </p:cNvPicPr>
          <p:nvPr>
            <p:ph idx="4294967295"/>
          </p:nvPr>
        </p:nvPicPr>
        <p:blipFill>
          <a:blip r:embed="rId2" cstate="print"/>
          <a:stretch>
            <a:fillRect/>
          </a:stretch>
        </p:blipFill>
        <p:spPr>
          <a:xfrm>
            <a:off x="1104900" y="1828800"/>
            <a:ext cx="6934200" cy="3981450"/>
          </a:xfrm>
          <a:prstGeom prst="rect">
            <a:avLst/>
          </a:prstGeom>
        </p:spPr>
      </p:pic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BFS Pseudo-Code</a:t>
            </a:r>
          </a:p>
        </p:txBody>
      </p:sp>
    </p:spTree>
    <p:extLst>
      <p:ext uri="{BB962C8B-B14F-4D97-AF65-F5344CB8AC3E}">
        <p14:creationId xmlns:p14="http://schemas.microsoft.com/office/powerpoint/2010/main" val="42615252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Stopping Criterion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many iterations are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needed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in parallel BFS?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99811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Convince yourself: when a node is first “discovered”,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we’ve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found the shortest path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06491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 does it have to do with</a:t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six degrees of separation?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18880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Practicalities of MapReduce implementation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equal edge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weight)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219780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267200" y="37274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67200" y="30416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7" name="Can 6"/>
          <p:cNvSpPr/>
          <p:nvPr/>
        </p:nvSpPr>
        <p:spPr bwMode="auto">
          <a:xfrm>
            <a:off x="4267200" y="1593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8" name="Can 7"/>
          <p:cNvSpPr/>
          <p:nvPr/>
        </p:nvSpPr>
        <p:spPr bwMode="auto">
          <a:xfrm>
            <a:off x="4267200" y="5022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9" name="Straight Arrow Connector 8"/>
          <p:cNvCxnSpPr>
            <a:stCxn id="7" idx="3"/>
            <a:endCxn id="6" idx="0"/>
          </p:cNvCxnSpPr>
          <p:nvPr/>
        </p:nvCxnSpPr>
        <p:spPr bwMode="auto">
          <a:xfrm>
            <a:off x="4838700" y="23558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  <a:endCxn id="8" idx="1"/>
          </p:cNvCxnSpPr>
          <p:nvPr/>
        </p:nvCxnSpPr>
        <p:spPr bwMode="auto">
          <a:xfrm>
            <a:off x="4838700" y="43370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8" idx="3"/>
            <a:endCxn id="6" idx="0"/>
          </p:cNvCxnSpPr>
          <p:nvPr/>
        </p:nvCxnSpPr>
        <p:spPr bwMode="auto">
          <a:xfrm rot="5400000" flipH="1">
            <a:off x="3467100" y="4413250"/>
            <a:ext cx="2743200" cy="12700"/>
          </a:xfrm>
          <a:prstGeom prst="bentConnector5">
            <a:avLst>
              <a:gd name="adj1" fmla="val -17696"/>
              <a:gd name="adj2" fmla="val 14390520"/>
              <a:gd name="adj3" fmla="val 11509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2133600" y="39624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smtClean="0">
                <a:solidFill>
                  <a:srgbClr val="000000"/>
                </a:solidFill>
                <a:latin typeface="Gill Sans"/>
                <a:cs typeface="Gill Sans"/>
              </a:rPr>
              <a:t>Implementation Practicalities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64148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Comparison to Dijkstra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is more efficient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each step, only pursues edges from minimum-cost path inside frontier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78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explores all paths in parallel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59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Lots of “waste”</a:t>
            </a:r>
          </a:p>
          <a:p>
            <a:pPr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Useful work is only done at the “frontier”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78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Why can’t we do better using MapReduce?</a:t>
            </a:r>
          </a:p>
        </p:txBody>
      </p:sp>
    </p:spTree>
    <p:extLst>
      <p:ext uri="{BB962C8B-B14F-4D97-AF65-F5344CB8AC3E}">
        <p14:creationId xmlns:p14="http://schemas.microsoft.com/office/powerpoint/2010/main" val="162700618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Single Source: Weighted Edges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Now add positive weights to the edges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change: add weight w for each edge in adjacency list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78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Simple change: add weight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w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for each edge in adjacency list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593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In mapper, emit (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d 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+ </a:t>
            </a:r>
            <a:r>
              <a:rPr lang="en-GB" sz="2000" b="0" i="1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w</a:t>
            </a:r>
            <a:r>
              <a:rPr lang="en-GB" sz="2000" b="0" i="1" baseline="-2500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) instead of (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d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+ 1) for each node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78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That’s it?</a:t>
            </a:r>
          </a:p>
        </p:txBody>
      </p:sp>
    </p:spTree>
    <p:extLst>
      <p:ext uri="{BB962C8B-B14F-4D97-AF65-F5344CB8AC3E}">
        <p14:creationId xmlns:p14="http://schemas.microsoft.com/office/powerpoint/2010/main" val="17431703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0517061">
            <a:off x="5752277" y="4287094"/>
            <a:ext cx="1391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Not true!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many iterations are needed in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parallel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BFS?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Stopping Criterion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4278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Convince yourself: when a node is first “discovered”,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we’ve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found the shortest path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(positive edge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weight)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8569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Arc 44"/>
          <p:cNvSpPr/>
          <p:nvPr/>
        </p:nvSpPr>
        <p:spPr>
          <a:xfrm rot="1144159">
            <a:off x="-281879" y="2689921"/>
            <a:ext cx="2971800" cy="2971800"/>
          </a:xfrm>
          <a:prstGeom prst="arc">
            <a:avLst/>
          </a:prstGeom>
          <a:noFill/>
          <a:ln w="25400" cap="flat" cmpd="sng" algn="ctr">
            <a:solidFill>
              <a:sysClr val="windowText" lastClr="000000"/>
            </a:solidFill>
            <a:prstDash val="lg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6" name="Straight Arrow Connector 77"/>
          <p:cNvCxnSpPr>
            <a:cxnSpLocks noChangeShapeType="1"/>
            <a:endCxn id="53" idx="2"/>
          </p:cNvCxnSpPr>
          <p:nvPr/>
        </p:nvCxnSpPr>
        <p:spPr bwMode="auto">
          <a:xfrm>
            <a:off x="1066800" y="3886200"/>
            <a:ext cx="990600" cy="120521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7" name="Straight Arrow Connector 77"/>
          <p:cNvCxnSpPr>
            <a:cxnSpLocks noChangeShapeType="1"/>
          </p:cNvCxnSpPr>
          <p:nvPr/>
        </p:nvCxnSpPr>
        <p:spPr bwMode="auto">
          <a:xfrm flipV="1">
            <a:off x="2362200" y="3962400"/>
            <a:ext cx="914400" cy="76200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8" name="Straight Arrow Connector 77"/>
          <p:cNvCxnSpPr>
            <a:cxnSpLocks noChangeShapeType="1"/>
            <a:endCxn id="52" idx="5"/>
          </p:cNvCxnSpPr>
          <p:nvPr/>
        </p:nvCxnSpPr>
        <p:spPr bwMode="auto">
          <a:xfrm rot="10800000">
            <a:off x="2609382" y="3447582"/>
            <a:ext cx="743418" cy="36241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9" name="Straight Arrow Connector 77"/>
          <p:cNvCxnSpPr>
            <a:cxnSpLocks noChangeShapeType="1"/>
          </p:cNvCxnSpPr>
          <p:nvPr/>
        </p:nvCxnSpPr>
        <p:spPr bwMode="auto">
          <a:xfrm rot="5400000" flipH="1" flipV="1">
            <a:off x="2171701" y="3619502"/>
            <a:ext cx="380998" cy="152399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arrow" w="med" len="med"/>
          </a:ln>
        </p:spPr>
      </p:cxnSp>
      <p:sp>
        <p:nvSpPr>
          <p:cNvPr id="50" name="Oval 49"/>
          <p:cNvSpPr/>
          <p:nvPr/>
        </p:nvSpPr>
        <p:spPr bwMode="auto">
          <a:xfrm>
            <a:off x="838200" y="36576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25400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85800" y="391400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2273559" y="31117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2057400" y="38100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76600" y="37213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774" y="4191000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454556" y="4066401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q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042022" y="3228201"/>
            <a:ext cx="243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981200" y="2694801"/>
            <a:ext cx="1260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search frontier</a:t>
            </a:r>
            <a:endParaRPr lang="en-US" sz="1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4997048" y="2514600"/>
            <a:ext cx="3537352" cy="2423040"/>
            <a:chOff x="4997048" y="2514600"/>
            <a:chExt cx="3537352" cy="2423040"/>
          </a:xfrm>
        </p:grpSpPr>
        <p:cxnSp>
          <p:nvCxnSpPr>
            <p:cNvPr id="95" name="Straight Arrow Connector 77"/>
            <p:cNvCxnSpPr>
              <a:cxnSpLocks noChangeShapeType="1"/>
            </p:cNvCxnSpPr>
            <p:nvPr/>
          </p:nvCxnSpPr>
          <p:spPr bwMode="auto">
            <a:xfrm>
              <a:off x="6858000" y="2755641"/>
              <a:ext cx="533400" cy="762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6" name="Straight Arrow Connector 77"/>
            <p:cNvCxnSpPr>
              <a:cxnSpLocks noChangeShapeType="1"/>
            </p:cNvCxnSpPr>
            <p:nvPr/>
          </p:nvCxnSpPr>
          <p:spPr bwMode="auto">
            <a:xfrm>
              <a:off x="7696200" y="2908041"/>
              <a:ext cx="457200" cy="2286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7" name="Straight Arrow Connector 77"/>
            <p:cNvCxnSpPr>
              <a:cxnSpLocks noChangeShapeType="1"/>
            </p:cNvCxnSpPr>
            <p:nvPr/>
          </p:nvCxnSpPr>
          <p:spPr bwMode="auto">
            <a:xfrm rot="5400000" flipH="1" flipV="1">
              <a:off x="6248400" y="2831841"/>
              <a:ext cx="304800" cy="3048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8" name="Straight Arrow Connector 77"/>
            <p:cNvCxnSpPr>
              <a:cxnSpLocks noChangeShapeType="1"/>
            </p:cNvCxnSpPr>
            <p:nvPr/>
          </p:nvCxnSpPr>
          <p:spPr bwMode="auto">
            <a:xfrm rot="10800000">
              <a:off x="6337042" y="3320921"/>
              <a:ext cx="444758" cy="272921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9" name="Straight Arrow Connector 77"/>
            <p:cNvCxnSpPr>
              <a:cxnSpLocks noChangeShapeType="1"/>
            </p:cNvCxnSpPr>
            <p:nvPr/>
          </p:nvCxnSpPr>
          <p:spPr bwMode="auto">
            <a:xfrm rot="16200000" flipV="1">
              <a:off x="6920902" y="3885344"/>
              <a:ext cx="426177" cy="210018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00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6705600" y="4432041"/>
              <a:ext cx="457200" cy="139959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1" name="Oval 100"/>
            <p:cNvSpPr/>
            <p:nvPr/>
          </p:nvSpPr>
          <p:spPr bwMode="auto">
            <a:xfrm>
              <a:off x="5257800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25400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02" name="Straight Arrow Connector 77"/>
            <p:cNvCxnSpPr>
              <a:cxnSpLocks noChangeShapeType="1"/>
            </p:cNvCxnSpPr>
            <p:nvPr/>
          </p:nvCxnSpPr>
          <p:spPr bwMode="auto">
            <a:xfrm rot="16200000" flipH="1">
              <a:off x="5486400" y="38986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3" name="TextBox 102"/>
            <p:cNvSpPr txBox="1">
              <a:spLocks noChangeArrowheads="1"/>
            </p:cNvSpPr>
            <p:nvPr/>
          </p:nvSpPr>
          <p:spPr bwMode="auto">
            <a:xfrm>
              <a:off x="5562600" y="3212841"/>
              <a:ext cx="341760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10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997048" y="36216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5638800" y="41148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5943600" y="3048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7" name="Oval 106"/>
            <p:cNvSpPr/>
            <p:nvPr/>
          </p:nvSpPr>
          <p:spPr bwMode="auto">
            <a:xfrm>
              <a:off x="6324600" y="4419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" name="Oval 107"/>
            <p:cNvSpPr/>
            <p:nvPr/>
          </p:nvSpPr>
          <p:spPr bwMode="auto">
            <a:xfrm>
              <a:off x="7150359" y="41272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9" name="Oval 108"/>
            <p:cNvSpPr/>
            <p:nvPr/>
          </p:nvSpPr>
          <p:spPr bwMode="auto">
            <a:xfrm>
              <a:off x="6693159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0" name="Oval 109"/>
            <p:cNvSpPr/>
            <p:nvPr/>
          </p:nvSpPr>
          <p:spPr bwMode="auto">
            <a:xfrm>
              <a:off x="6540759" y="2514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7378959" y="26794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8140959" y="3039105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13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5638800" y="33652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14" name="Straight Arrow Connector 77"/>
            <p:cNvCxnSpPr>
              <a:cxnSpLocks noChangeShapeType="1"/>
            </p:cNvCxnSpPr>
            <p:nvPr/>
          </p:nvCxnSpPr>
          <p:spPr bwMode="auto">
            <a:xfrm>
              <a:off x="6019800" y="4419600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15" name="TextBox 114"/>
            <p:cNvSpPr txBox="1"/>
            <p:nvPr/>
          </p:nvSpPr>
          <p:spPr>
            <a:xfrm>
              <a:off x="5638800" y="44598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597248" y="46606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7511648" y="42034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7054448" y="34692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91200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6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6749648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7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7543800" y="3012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8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8153400" y="3393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9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TextBox 122"/>
            <p:cNvSpPr txBox="1">
              <a:spLocks noChangeArrowheads="1"/>
            </p:cNvSpPr>
            <p:nvPr/>
          </p:nvSpPr>
          <p:spPr bwMode="auto">
            <a:xfrm>
              <a:off x="5410200" y="38656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TextBox 123"/>
            <p:cNvSpPr txBox="1">
              <a:spLocks noChangeArrowheads="1"/>
            </p:cNvSpPr>
            <p:nvPr/>
          </p:nvSpPr>
          <p:spPr bwMode="auto">
            <a:xfrm>
              <a:off x="5985186" y="44320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5" name="TextBox 124"/>
            <p:cNvSpPr txBox="1">
              <a:spLocks noChangeArrowheads="1"/>
            </p:cNvSpPr>
            <p:nvPr/>
          </p:nvSpPr>
          <p:spPr bwMode="auto">
            <a:xfrm>
              <a:off x="6747186" y="4279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6" name="TextBox 125"/>
            <p:cNvSpPr txBox="1">
              <a:spLocks noChangeArrowheads="1"/>
            </p:cNvSpPr>
            <p:nvPr/>
          </p:nvSpPr>
          <p:spPr bwMode="auto">
            <a:xfrm>
              <a:off x="6934200" y="3898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7" name="TextBox 126"/>
            <p:cNvSpPr txBox="1">
              <a:spLocks noChangeArrowheads="1"/>
            </p:cNvSpPr>
            <p:nvPr/>
          </p:nvSpPr>
          <p:spPr bwMode="auto">
            <a:xfrm>
              <a:off x="6324600" y="34084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8" name="TextBox 127"/>
            <p:cNvSpPr txBox="1">
              <a:spLocks noChangeArrowheads="1"/>
            </p:cNvSpPr>
            <p:nvPr/>
          </p:nvSpPr>
          <p:spPr bwMode="auto">
            <a:xfrm>
              <a:off x="6213786" y="2755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9" name="TextBox 128"/>
            <p:cNvSpPr txBox="1">
              <a:spLocks noChangeArrowheads="1"/>
            </p:cNvSpPr>
            <p:nvPr/>
          </p:nvSpPr>
          <p:spPr bwMode="auto">
            <a:xfrm>
              <a:off x="7010400" y="25702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0" name="TextBox 129"/>
            <p:cNvSpPr txBox="1">
              <a:spLocks noChangeArrowheads="1"/>
            </p:cNvSpPr>
            <p:nvPr/>
          </p:nvSpPr>
          <p:spPr bwMode="auto">
            <a:xfrm>
              <a:off x="7848600" y="27988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5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Complexities</a:t>
            </a:r>
          </a:p>
        </p:txBody>
      </p:sp>
    </p:spTree>
    <p:extLst>
      <p:ext uri="{BB962C8B-B14F-4D97-AF65-F5344CB8AC3E}">
        <p14:creationId xmlns:p14="http://schemas.microsoft.com/office/powerpoint/2010/main" val="30665335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Stopping Criterion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many iterations are needed in parallel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BFS?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18880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Practicalities of MapReduce implementation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(positive edge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weight)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74433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6.14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72518"/>
            <a:ext cx="9144000" cy="210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400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ld_cathedral_of_Kaliningrad_in_Russia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5745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</a:t>
            </a:r>
            <a:r>
              <a:rPr lang="en-US" sz="1000" b="0" dirty="0"/>
              <a:t>(Kaliningrad)</a:t>
            </a:r>
          </a:p>
        </p:txBody>
      </p:sp>
    </p:spTree>
    <p:extLst>
      <p:ext uri="{BB962C8B-B14F-4D97-AF65-F5344CB8AC3E}">
        <p14:creationId xmlns:p14="http://schemas.microsoft.com/office/powerpoint/2010/main" val="33178498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Some Graph Problems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shortest paths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828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Routing Internet traffic and UPS trucks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minimum spanning trees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667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Telco laying down fiber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max flow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505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Airline scheduling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Identify “special” nodes and communities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343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Halting the spread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 avian flu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800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Bipartite matching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5181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match.com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563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Web ranking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601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PageRank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505236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makes graphs hard?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Irregular structure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514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Fun with data structures!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0671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Irregular data access patterns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4481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Fun with architectures!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981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362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Fun with optimizations!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09436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48348</TotalTime>
  <Words>1748</Words>
  <Application>Microsoft Macintosh PowerPoint</Application>
  <PresentationFormat>On-screen Show (4:3)</PresentationFormat>
  <Paragraphs>501</Paragraphs>
  <Slides>58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7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6" baseType="lpstr">
      <vt:lpstr>Arial Black</vt:lpstr>
      <vt:lpstr>Calibri</vt:lpstr>
      <vt:lpstr>Gill Sans</vt:lpstr>
      <vt:lpstr>Helvetica Neue</vt:lpstr>
      <vt:lpstr>Symbol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9095</cp:revision>
  <dcterms:created xsi:type="dcterms:W3CDTF">2012-08-31T06:36:49Z</dcterms:created>
  <dcterms:modified xsi:type="dcterms:W3CDTF">2017-01-31T16:11:52Z</dcterms:modified>
  <cp:category/>
</cp:coreProperties>
</file>